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40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62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1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26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9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2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5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19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4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65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7D08-8A53-49E3-A5AC-D8978B9A019C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52361-A583-4344-ACB4-88659A318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16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9089" y="1094227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SassoonPrimaryInfant" panose="00000400000000000000" pitchFamily="2" charset="0"/>
              </a:rPr>
              <a:t>Mrs Pugsley’s</a:t>
            </a:r>
            <a:br>
              <a:rPr lang="en-GB" dirty="0" smtClean="0">
                <a:latin typeface="SassoonPrimaryInfant" panose="00000400000000000000" pitchFamily="2" charset="0"/>
              </a:rPr>
            </a:br>
            <a:r>
              <a:rPr lang="en-GB" dirty="0" smtClean="0">
                <a:latin typeface="SassoonPrimaryInfant" panose="00000400000000000000" pitchFamily="2" charset="0"/>
              </a:rPr>
              <a:t>phonics group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2196" y="3584890"/>
            <a:ext cx="5115360" cy="1655762"/>
          </a:xfrm>
        </p:spPr>
        <p:txBody>
          <a:bodyPr/>
          <a:lstStyle/>
          <a:p>
            <a:r>
              <a:rPr lang="en-GB" dirty="0" smtClean="0">
                <a:latin typeface="SassoonPrimaryInfant" panose="00000400000000000000" pitchFamily="2" charset="0"/>
              </a:rPr>
              <a:t>Week beg.  27.4.20</a:t>
            </a:r>
            <a:endParaRPr lang="en-GB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2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665" y="1463040"/>
            <a:ext cx="9748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GB" sz="4000" dirty="0" smtClean="0">
                <a:latin typeface="SassoonPrimaryInfant" panose="00000400000000000000" pitchFamily="2" charset="0"/>
              </a:rPr>
              <a:t>We have been learning that some phonemes have more than one grapheme. </a:t>
            </a:r>
          </a:p>
          <a:p>
            <a:r>
              <a:rPr lang="en-GB" sz="4000" dirty="0" smtClean="0">
                <a:latin typeface="SassoonPrimaryInfant" panose="00000400000000000000" pitchFamily="2" charset="0"/>
              </a:rPr>
              <a:t>This week we are going to look at ‘</a:t>
            </a:r>
            <a:r>
              <a:rPr lang="en-GB" sz="4000" dirty="0" err="1" smtClean="0">
                <a:latin typeface="SassoonPrimaryInfant" panose="00000400000000000000" pitchFamily="2" charset="0"/>
              </a:rPr>
              <a:t>ai</a:t>
            </a:r>
            <a:r>
              <a:rPr lang="en-GB" sz="4000" dirty="0" smtClean="0">
                <a:latin typeface="SassoonPrimaryInfant" panose="00000400000000000000" pitchFamily="2" charset="0"/>
              </a:rPr>
              <a:t>’ and ‘ay’, ‘</a:t>
            </a:r>
            <a:r>
              <a:rPr lang="en-GB" sz="4000" dirty="0" err="1" smtClean="0">
                <a:latin typeface="SassoonPrimaryInfant" panose="00000400000000000000" pitchFamily="2" charset="0"/>
              </a:rPr>
              <a:t>ee</a:t>
            </a:r>
            <a:r>
              <a:rPr lang="en-GB" sz="4000" dirty="0" smtClean="0">
                <a:latin typeface="SassoonPrimaryInfant" panose="00000400000000000000" pitchFamily="2" charset="0"/>
              </a:rPr>
              <a:t>’ and ‘</a:t>
            </a:r>
            <a:r>
              <a:rPr lang="en-GB" sz="4000" dirty="0" err="1" smtClean="0">
                <a:latin typeface="SassoonPrimaryInfant" panose="00000400000000000000" pitchFamily="2" charset="0"/>
              </a:rPr>
              <a:t>ea</a:t>
            </a:r>
            <a:r>
              <a:rPr lang="en-GB" sz="4000" dirty="0" smtClean="0">
                <a:latin typeface="SassoonPrimaryInfant" panose="00000400000000000000" pitchFamily="2" charset="0"/>
              </a:rPr>
              <a:t>’, ‘</a:t>
            </a:r>
            <a:r>
              <a:rPr lang="en-GB" sz="4000" dirty="0" err="1" smtClean="0">
                <a:latin typeface="SassoonPrimaryInfant" panose="00000400000000000000" pitchFamily="2" charset="0"/>
              </a:rPr>
              <a:t>igh</a:t>
            </a:r>
            <a:r>
              <a:rPr lang="en-GB" sz="4000" dirty="0" smtClean="0">
                <a:latin typeface="SassoonPrimaryInfant" panose="00000400000000000000" pitchFamily="2" charset="0"/>
              </a:rPr>
              <a:t>’ and ‘</a:t>
            </a:r>
            <a:r>
              <a:rPr lang="en-GB" sz="4000" dirty="0" err="1" smtClean="0">
                <a:latin typeface="SassoonPrimaryInfant" panose="00000400000000000000" pitchFamily="2" charset="0"/>
              </a:rPr>
              <a:t>ie</a:t>
            </a:r>
            <a:r>
              <a:rPr lang="en-GB" sz="4000" dirty="0" smtClean="0">
                <a:latin typeface="SassoonPrimaryInfant" panose="00000400000000000000" pitchFamily="2" charset="0"/>
              </a:rPr>
              <a:t>’.</a:t>
            </a:r>
            <a:r>
              <a:rPr lang="en-GB" sz="4000" dirty="0"/>
              <a:t> </a:t>
            </a:r>
            <a:r>
              <a:rPr lang="en-GB" dirty="0"/>
              <a:t>                    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66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65" y="3556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9600" dirty="0" smtClean="0"/>
              <a:t> </a:t>
            </a:r>
            <a:r>
              <a:rPr lang="en-GB" sz="3600" dirty="0" smtClean="0">
                <a:latin typeface="SassoonPrimaryInfant" panose="00000400000000000000" pitchFamily="2" charset="0"/>
              </a:rPr>
              <a:t>Here are some ‘</a:t>
            </a:r>
            <a:r>
              <a:rPr lang="en-GB" sz="3600" dirty="0" err="1" smtClean="0">
                <a:latin typeface="SassoonPrimaryInfant" panose="00000400000000000000" pitchFamily="2" charset="0"/>
              </a:rPr>
              <a:t>ai</a:t>
            </a:r>
            <a:r>
              <a:rPr lang="en-GB" sz="3600" dirty="0" smtClean="0">
                <a:latin typeface="SassoonPrimaryInfant" panose="00000400000000000000" pitchFamily="2" charset="0"/>
              </a:rPr>
              <a:t>’ and ‘ay’ graphemes to read, can you think of any more? </a:t>
            </a:r>
            <a:r>
              <a:rPr lang="en-GB" sz="3600" dirty="0" smtClean="0">
                <a:solidFill>
                  <a:srgbClr val="7030A0"/>
                </a:solidFill>
                <a:latin typeface="SassoonPrimaryInfant" panose="00000400000000000000" pitchFamily="2" charset="0"/>
              </a:rPr>
              <a:t>Can you write them and add the sound buttons?</a:t>
            </a:r>
            <a:endParaRPr lang="en-GB" sz="3600" dirty="0">
              <a:solidFill>
                <a:srgbClr val="7030A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65031" y="1582689"/>
            <a:ext cx="5157787" cy="823912"/>
          </a:xfrm>
        </p:spPr>
        <p:txBody>
          <a:bodyPr/>
          <a:lstStyle/>
          <a:p>
            <a:r>
              <a:rPr lang="en-GB" u="sng" dirty="0" smtClean="0">
                <a:latin typeface="SassoonPrimaryInfant" panose="00000400000000000000" pitchFamily="2" charset="0"/>
              </a:rPr>
              <a:t> </a:t>
            </a:r>
            <a:r>
              <a:rPr lang="en-GB" sz="3600" u="sng" dirty="0" err="1" smtClean="0">
                <a:latin typeface="SassoonPrimaryInfant" panose="00000400000000000000" pitchFamily="2" charset="0"/>
              </a:rPr>
              <a:t>ai</a:t>
            </a:r>
            <a:endParaRPr lang="en-GB" sz="3600" u="sng" dirty="0">
              <a:latin typeface="SassoonPrimaryInfant" panose="000004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5044" y="2505075"/>
            <a:ext cx="5157787" cy="3684588"/>
          </a:xfrm>
        </p:spPr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r</a:t>
            </a:r>
            <a:r>
              <a:rPr lang="en-GB" dirty="0" smtClean="0">
                <a:latin typeface="SassoonPrimaryInfant" panose="00000400000000000000" pitchFamily="2" charset="0"/>
              </a:rPr>
              <a:t>ain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p</a:t>
            </a:r>
            <a:r>
              <a:rPr lang="en-GB" dirty="0" smtClean="0">
                <a:latin typeface="SassoonPrimaryInfant" panose="00000400000000000000" pitchFamily="2" charset="0"/>
              </a:rPr>
              <a:t>ain</a:t>
            </a:r>
          </a:p>
          <a:p>
            <a:r>
              <a:rPr lang="en-GB" dirty="0" smtClean="0">
                <a:latin typeface="SassoonPrimaryInfant" panose="00000400000000000000" pitchFamily="2" charset="0"/>
              </a:rPr>
              <a:t>wait</a:t>
            </a:r>
          </a:p>
          <a:p>
            <a:r>
              <a:rPr lang="en-GB" dirty="0" smtClean="0">
                <a:latin typeface="SassoonPrimaryInfant" panose="00000400000000000000" pitchFamily="2" charset="0"/>
              </a:rPr>
              <a:t>plain</a:t>
            </a:r>
          </a:p>
          <a:p>
            <a:r>
              <a:rPr lang="en-GB" dirty="0" smtClean="0">
                <a:latin typeface="SassoonPrimaryInfant" panose="00000400000000000000" pitchFamily="2" charset="0"/>
              </a:rPr>
              <a:t>trainers</a:t>
            </a:r>
          </a:p>
          <a:p>
            <a:r>
              <a:rPr lang="en-GB" dirty="0" smtClean="0">
                <a:latin typeface="SassoonPrimaryInfant" panose="00000400000000000000" pitchFamily="2" charset="0"/>
              </a:rPr>
              <a:t>laid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600" u="sng" dirty="0" smtClean="0">
                <a:latin typeface="SassoonPrimaryInfant" panose="00000400000000000000" pitchFamily="2" charset="0"/>
              </a:rPr>
              <a:t>ay</a:t>
            </a:r>
            <a:endParaRPr lang="en-GB" sz="3600" u="sng" dirty="0">
              <a:latin typeface="SassoonPrimaryInfant" panose="00000400000000000000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s</a:t>
            </a:r>
            <a:r>
              <a:rPr lang="en-GB" dirty="0" smtClean="0">
                <a:latin typeface="SassoonPrimaryInfant" panose="00000400000000000000" pitchFamily="2" charset="0"/>
              </a:rPr>
              <a:t>ay</a:t>
            </a:r>
          </a:p>
          <a:p>
            <a:r>
              <a:rPr lang="en-GB" dirty="0" smtClean="0">
                <a:latin typeface="SassoonPrimaryInfant" panose="00000400000000000000" pitchFamily="2" charset="0"/>
              </a:rPr>
              <a:t>play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s</a:t>
            </a:r>
            <a:r>
              <a:rPr lang="en-GB" dirty="0" smtClean="0">
                <a:latin typeface="SassoonPrimaryInfant" panose="00000400000000000000" pitchFamily="2" charset="0"/>
              </a:rPr>
              <a:t>tay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t</a:t>
            </a:r>
            <a:r>
              <a:rPr lang="en-GB" dirty="0" smtClean="0">
                <a:latin typeface="SassoonPrimaryInfant" panose="00000400000000000000" pitchFamily="2" charset="0"/>
              </a:rPr>
              <a:t>ray</a:t>
            </a:r>
          </a:p>
          <a:p>
            <a:r>
              <a:rPr lang="en-GB" dirty="0" smtClean="0">
                <a:latin typeface="SassoonPrimaryInfant" panose="00000400000000000000" pitchFamily="2" charset="0"/>
              </a:rPr>
              <a:t>stray</a:t>
            </a:r>
          </a:p>
          <a:p>
            <a:r>
              <a:rPr lang="en-GB" dirty="0" smtClean="0">
                <a:latin typeface="SassoonPrimaryInfant" panose="00000400000000000000" pitchFamily="2" charset="0"/>
              </a:rPr>
              <a:t>today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670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PrimaryInfant" panose="00000400000000000000" pitchFamily="2" charset="0"/>
              </a:rPr>
              <a:t> </a:t>
            </a:r>
            <a:r>
              <a:rPr lang="en-GB" dirty="0" smtClean="0">
                <a:latin typeface="SassoonPrimaryInfant" panose="00000400000000000000" pitchFamily="2" charset="0"/>
              </a:rPr>
              <a:t>      yes/no questions</a:t>
            </a:r>
            <a:br>
              <a:rPr lang="en-GB" dirty="0" smtClean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9726" y="2298902"/>
            <a:ext cx="10515600" cy="4351338"/>
          </a:xfr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Is the rain wet?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Can a train pull a car?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Is the  letter in the mail?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Has a week got six days?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Has the boat got a sail?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Is the clay wet?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Can the dog play with his tail?</a:t>
            </a:r>
          </a:p>
        </p:txBody>
      </p:sp>
    </p:spTree>
    <p:extLst>
      <p:ext uri="{BB962C8B-B14F-4D97-AF65-F5344CB8AC3E}">
        <p14:creationId xmlns:p14="http://schemas.microsoft.com/office/powerpoint/2010/main" val="21347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92D050"/>
                </a:solidFill>
                <a:latin typeface="SassoonPrimaryInfant" panose="00000400000000000000" pitchFamily="2" charset="0"/>
              </a:rPr>
              <a:t> ‘</a:t>
            </a:r>
            <a:r>
              <a:rPr lang="en-GB" sz="4000" u="sng" dirty="0" err="1" smtClean="0">
                <a:latin typeface="SassoonPrimaryInfant" panose="00000400000000000000" pitchFamily="2" charset="0"/>
              </a:rPr>
              <a:t>ee</a:t>
            </a:r>
            <a:r>
              <a:rPr lang="en-GB" sz="4000" u="sng" dirty="0" smtClean="0">
                <a:latin typeface="SassoonPrimaryInfant" panose="00000400000000000000" pitchFamily="2" charset="0"/>
              </a:rPr>
              <a:t>’ and ‘</a:t>
            </a:r>
            <a:r>
              <a:rPr lang="en-GB" sz="4000" u="sng" dirty="0" err="1" smtClean="0">
                <a:latin typeface="SassoonPrimaryInfant" panose="00000400000000000000" pitchFamily="2" charset="0"/>
              </a:rPr>
              <a:t>ea</a:t>
            </a:r>
            <a:r>
              <a:rPr lang="en-GB" sz="4000" u="sng" dirty="0" smtClean="0">
                <a:latin typeface="SassoonPrimaryInfant" panose="00000400000000000000" pitchFamily="2" charset="0"/>
              </a:rPr>
              <a:t>’</a:t>
            </a:r>
            <a:endParaRPr lang="en-GB" sz="4000" u="sng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656" y="1446359"/>
            <a:ext cx="6136274" cy="442262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f</a:t>
            </a:r>
            <a:r>
              <a:rPr lang="en-GB" dirty="0" smtClean="0">
                <a:latin typeface="SassoonPrimaryInfant" panose="00000400000000000000" pitchFamily="2" charset="0"/>
              </a:rPr>
              <a:t>eel       deep    team     bead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s</a:t>
            </a:r>
            <a:r>
              <a:rPr lang="en-GB" dirty="0" smtClean="0">
                <a:latin typeface="SassoonPrimaryInfant" panose="00000400000000000000" pitchFamily="2" charset="0"/>
              </a:rPr>
              <a:t>heet     beans   reach   steam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 meal </a:t>
            </a:r>
            <a:r>
              <a:rPr lang="en-GB" dirty="0">
                <a:latin typeface="SassoonPrimaryInfant" panose="00000400000000000000" pitchFamily="2" charset="0"/>
              </a:rPr>
              <a:t> </a:t>
            </a:r>
            <a:r>
              <a:rPr lang="en-GB" dirty="0" smtClean="0">
                <a:latin typeface="SassoonPrimaryInfant" panose="00000400000000000000" pitchFamily="2" charset="0"/>
              </a:rPr>
              <a:t>    jeans    jeep    beetroot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 teacher   seen</a:t>
            </a:r>
            <a:r>
              <a:rPr lang="en-GB" dirty="0">
                <a:latin typeface="SassoonPrimaryInfant" panose="00000400000000000000" pitchFamily="2" charset="0"/>
              </a:rPr>
              <a:t> </a:t>
            </a:r>
            <a:r>
              <a:rPr lang="en-GB" dirty="0" smtClean="0">
                <a:latin typeface="SassoonPrimaryInfant" panose="00000400000000000000" pitchFamily="2" charset="0"/>
              </a:rPr>
              <a:t>   stream  heat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   cheat     heap     greet   bleed  </a:t>
            </a:r>
          </a:p>
          <a:p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SassoonPrimaryInfant" panose="00000400000000000000" pitchFamily="2" charset="0"/>
              </a:rPr>
              <a:t>Can you sort the words into order?</a:t>
            </a:r>
          </a:p>
          <a:p>
            <a:r>
              <a:rPr lang="en-GB" sz="3200" dirty="0">
                <a:solidFill>
                  <a:srgbClr val="7030A0"/>
                </a:solidFill>
                <a:latin typeface="SassoonPrimaryInfant" panose="00000400000000000000" pitchFamily="2" charset="0"/>
              </a:rPr>
              <a:t>A</a:t>
            </a:r>
            <a:r>
              <a:rPr lang="en-GB" sz="3200" dirty="0" smtClean="0">
                <a:solidFill>
                  <a:srgbClr val="7030A0"/>
                </a:solidFill>
                <a:latin typeface="SassoonPrimaryInfant" panose="00000400000000000000" pitchFamily="2" charset="0"/>
              </a:rPr>
              <a:t>dd sound buttons to help you read the words.</a:t>
            </a:r>
            <a:r>
              <a:rPr lang="en-GB" sz="3200" dirty="0" smtClean="0">
                <a:latin typeface="SassoonPrimaryInfant" panose="00000400000000000000" pitchFamily="2" charset="0"/>
              </a:rPr>
              <a:t> 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9789" y="1955408"/>
            <a:ext cx="3127300" cy="101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1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assoonPrimaryInfant" panose="00000400000000000000" pitchFamily="2" charset="0"/>
              </a:rPr>
              <a:t>Can you draw the pictures to match the </a:t>
            </a:r>
            <a:r>
              <a:rPr lang="en-GB" dirty="0" smtClean="0">
                <a:latin typeface="SassoonPrimaryInfant" panose="00000400000000000000" pitchFamily="2" charset="0"/>
              </a:rPr>
              <a:t>sentences?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latin typeface="SassoonPrimaryInfant" panose="00000400000000000000" pitchFamily="2" charset="0"/>
              </a:rPr>
              <a:t>The black sheep is eating the green grass.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SassoonPrimaryInfant" panose="00000400000000000000" pitchFamily="2" charset="0"/>
              </a:rPr>
              <a:t>A sea shell and bucket on the beach. </a:t>
            </a:r>
            <a:endParaRPr lang="en-GB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9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anose="00000400000000000000" pitchFamily="2" charset="0"/>
              </a:rPr>
              <a:t>‘</a:t>
            </a:r>
            <a:r>
              <a:rPr lang="en-GB" dirty="0" err="1" smtClean="0">
                <a:latin typeface="SassoonPrimaryInfant" panose="00000400000000000000" pitchFamily="2" charset="0"/>
              </a:rPr>
              <a:t>igh</a:t>
            </a:r>
            <a:r>
              <a:rPr lang="en-GB" dirty="0" smtClean="0">
                <a:latin typeface="SassoonPrimaryInfant" panose="00000400000000000000" pitchFamily="2" charset="0"/>
              </a:rPr>
              <a:t>’ and ‘</a:t>
            </a:r>
            <a:r>
              <a:rPr lang="en-GB" dirty="0" err="1" smtClean="0">
                <a:latin typeface="SassoonPrimaryInfant" panose="00000400000000000000" pitchFamily="2" charset="0"/>
              </a:rPr>
              <a:t>ie</a:t>
            </a:r>
            <a:r>
              <a:rPr lang="en-GB" dirty="0" smtClean="0">
                <a:latin typeface="SassoonPrimaryInfant" panose="00000400000000000000" pitchFamily="2" charset="0"/>
              </a:rPr>
              <a:t>’  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flipH="1">
            <a:off x="689314" y="1477107"/>
            <a:ext cx="3193368" cy="4713923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GB" sz="2800" dirty="0" smtClean="0">
                <a:latin typeface="SassoonPrimaryInfant" panose="00000400000000000000" pitchFamily="2" charset="0"/>
              </a:rPr>
              <a:t>night </a:t>
            </a:r>
          </a:p>
          <a:p>
            <a:pPr marL="914400" lvl="2" indent="0">
              <a:buNone/>
            </a:pPr>
            <a:r>
              <a:rPr lang="en-GB" sz="2800" dirty="0">
                <a:latin typeface="SassoonPrimaryInfant" panose="00000400000000000000" pitchFamily="2" charset="0"/>
              </a:rPr>
              <a:t>l</a:t>
            </a:r>
            <a:r>
              <a:rPr lang="en-GB" sz="2800" dirty="0" smtClean="0">
                <a:latin typeface="SassoonPrimaryInfant" panose="00000400000000000000" pitchFamily="2" charset="0"/>
              </a:rPr>
              <a:t>ight</a:t>
            </a:r>
          </a:p>
          <a:p>
            <a:pPr marL="914400" lvl="2" indent="0">
              <a:buNone/>
            </a:pPr>
            <a:r>
              <a:rPr lang="en-GB" sz="2800" dirty="0">
                <a:latin typeface="SassoonPrimaryInfant" panose="00000400000000000000" pitchFamily="2" charset="0"/>
              </a:rPr>
              <a:t>m</a:t>
            </a:r>
            <a:r>
              <a:rPr lang="en-GB" sz="2800" dirty="0" smtClean="0">
                <a:latin typeface="SassoonPrimaryInfant" panose="00000400000000000000" pitchFamily="2" charset="0"/>
              </a:rPr>
              <a:t>ight </a:t>
            </a:r>
          </a:p>
          <a:p>
            <a:pPr marL="914400" lvl="2" indent="0">
              <a:buNone/>
            </a:pPr>
            <a:r>
              <a:rPr lang="en-GB" sz="2800" dirty="0" smtClean="0">
                <a:latin typeface="SassoonPrimaryInfant" panose="00000400000000000000" pitchFamily="2" charset="0"/>
              </a:rPr>
              <a:t>fright</a:t>
            </a:r>
          </a:p>
          <a:p>
            <a:pPr marL="914400" lvl="2" indent="0">
              <a:buNone/>
            </a:pPr>
            <a:r>
              <a:rPr lang="en-GB" sz="2800" dirty="0">
                <a:latin typeface="SassoonPrimaryInfant" panose="00000400000000000000" pitchFamily="2" charset="0"/>
              </a:rPr>
              <a:t>b</a:t>
            </a:r>
            <a:r>
              <a:rPr lang="en-GB" sz="2800" dirty="0" smtClean="0">
                <a:latin typeface="SassoonPrimaryInfant" panose="00000400000000000000" pitchFamily="2" charset="0"/>
              </a:rPr>
              <a:t>right</a:t>
            </a:r>
          </a:p>
          <a:p>
            <a:pPr marL="914400" lvl="2" indent="0">
              <a:buNone/>
            </a:pPr>
            <a:r>
              <a:rPr lang="en-GB" sz="2800" dirty="0" smtClean="0">
                <a:latin typeface="SassoonPrimaryInfant" panose="00000400000000000000" pitchFamily="2" charset="0"/>
              </a:rPr>
              <a:t>Fright</a:t>
            </a:r>
          </a:p>
          <a:p>
            <a:pPr marL="914400" lvl="2" indent="0">
              <a:buNone/>
            </a:pPr>
            <a:r>
              <a:rPr lang="en-GB" sz="2800" dirty="0" smtClean="0">
                <a:latin typeface="SassoonPrimaryInfant" panose="00000400000000000000" pitchFamily="2" charset="0"/>
              </a:rPr>
              <a:t>lightening</a:t>
            </a:r>
            <a:endParaRPr lang="en-GB" sz="2800" dirty="0">
              <a:latin typeface="SassoonPrimaryInfant" panose="000004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723" y="1589648"/>
            <a:ext cx="5284763" cy="40514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l</a:t>
            </a:r>
            <a:r>
              <a:rPr lang="en-GB" dirty="0" smtClean="0">
                <a:latin typeface="SassoonPrimaryInfant" panose="00000400000000000000" pitchFamily="2" charset="0"/>
              </a:rPr>
              <a:t>ie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p</a:t>
            </a:r>
            <a:r>
              <a:rPr lang="en-GB" dirty="0" smtClean="0">
                <a:latin typeface="SassoonPrimaryInfant" panose="00000400000000000000" pitchFamily="2" charset="0"/>
              </a:rPr>
              <a:t>ie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t</a:t>
            </a:r>
            <a:r>
              <a:rPr lang="en-GB" dirty="0" smtClean="0">
                <a:latin typeface="SassoonPrimaryInfant" panose="00000400000000000000" pitchFamily="2" charset="0"/>
              </a:rPr>
              <a:t>ie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u</a:t>
            </a:r>
            <a:r>
              <a:rPr lang="en-GB" dirty="0" smtClean="0">
                <a:latin typeface="SassoonPrimaryInfant" panose="00000400000000000000" pitchFamily="2" charset="0"/>
              </a:rPr>
              <a:t>ntie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c</a:t>
            </a:r>
            <a:r>
              <a:rPr lang="en-GB" dirty="0" smtClean="0">
                <a:latin typeface="SassoonPrimaryInfant" panose="00000400000000000000" pitchFamily="2" charset="0"/>
              </a:rPr>
              <a:t>ried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f</a:t>
            </a:r>
            <a:r>
              <a:rPr lang="en-GB" dirty="0" smtClean="0">
                <a:latin typeface="SassoonPrimaryInfant" panose="00000400000000000000" pitchFamily="2" charset="0"/>
              </a:rPr>
              <a:t>lies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t</a:t>
            </a:r>
            <a:r>
              <a:rPr lang="en-GB" dirty="0" smtClean="0">
                <a:latin typeface="SassoonPrimaryInfant" panose="00000400000000000000" pitchFamily="2" charset="0"/>
              </a:rPr>
              <a:t>ried</a:t>
            </a:r>
          </a:p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spies</a:t>
            </a:r>
            <a:endParaRPr lang="en-GB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28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622" y="182245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SassoonPrimaryInfant" panose="00000400000000000000" pitchFamily="2" charset="0"/>
              </a:rPr>
              <a:t>   </a:t>
            </a:r>
            <a:r>
              <a:rPr lang="en-GB" dirty="0" smtClean="0">
                <a:solidFill>
                  <a:srgbClr val="FF0000"/>
                </a:solidFill>
                <a:latin typeface="SassoonPrimaryInfant" panose="00000400000000000000" pitchFamily="2" charset="0"/>
              </a:rPr>
              <a:t>Would you?....</a:t>
            </a:r>
            <a:endParaRPr lang="en-GB" dirty="0">
              <a:solidFill>
                <a:srgbClr val="FF000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SassoonPrimaryInfant" panose="00000400000000000000" pitchFamily="2" charset="0"/>
              </a:rPr>
              <a:t>Put cream on a meat pie.</a:t>
            </a:r>
          </a:p>
          <a:p>
            <a:endParaRPr lang="en-GB" dirty="0" smtClean="0">
              <a:latin typeface="SassoonPrimaryInfant" panose="00000400000000000000" pitchFamily="2" charset="0"/>
            </a:endParaRPr>
          </a:p>
          <a:p>
            <a:r>
              <a:rPr lang="en-GB" dirty="0" smtClean="0">
                <a:latin typeface="SassoonPrimaryInfant" panose="00000400000000000000" pitchFamily="2" charset="0"/>
              </a:rPr>
              <a:t>Play </a:t>
            </a:r>
            <a:r>
              <a:rPr lang="en-GB" dirty="0" err="1" smtClean="0">
                <a:latin typeface="SassoonPrimaryInfant" panose="00000400000000000000" pitchFamily="2" charset="0"/>
              </a:rPr>
              <a:t>tig</a:t>
            </a:r>
            <a:r>
              <a:rPr lang="en-GB" dirty="0" smtClean="0">
                <a:latin typeface="SassoonPrimaryInfant" panose="00000400000000000000" pitchFamily="2" charset="0"/>
              </a:rPr>
              <a:t> on the moon.</a:t>
            </a:r>
          </a:p>
          <a:p>
            <a:endParaRPr lang="en-GB" dirty="0" smtClean="0">
              <a:latin typeface="SassoonPrimaryInfant" panose="00000400000000000000" pitchFamily="2" charset="0"/>
            </a:endParaRPr>
          </a:p>
          <a:p>
            <a:r>
              <a:rPr lang="en-GB" dirty="0" smtClean="0">
                <a:latin typeface="SassoonPrimaryInfant" panose="00000400000000000000" pitchFamily="2" charset="0"/>
              </a:rPr>
              <a:t>Brush your teeth with a hairbrush.</a:t>
            </a:r>
          </a:p>
          <a:p>
            <a:pPr marL="0" indent="0">
              <a:buNone/>
            </a:pPr>
            <a:endParaRPr lang="en-GB" dirty="0" smtClean="0">
              <a:latin typeface="SassoonPrimaryInfant" panose="00000400000000000000" pitchFamily="2" charset="0"/>
            </a:endParaRPr>
          </a:p>
          <a:p>
            <a:r>
              <a:rPr lang="en-GB" dirty="0" smtClean="0">
                <a:latin typeface="SassoonPrimaryInfant" panose="00000400000000000000" pitchFamily="2" charset="0"/>
              </a:rPr>
              <a:t>Eat a fried egg with a peach.</a:t>
            </a:r>
          </a:p>
          <a:p>
            <a:endParaRPr lang="en-GB" dirty="0" smtClean="0">
              <a:latin typeface="SassoonPrimaryInfant" panose="00000400000000000000" pitchFamily="2" charset="0"/>
            </a:endParaRPr>
          </a:p>
          <a:p>
            <a:r>
              <a:rPr lang="en-GB" dirty="0" smtClean="0">
                <a:latin typeface="SassoonPrimaryInfant" panose="00000400000000000000" pitchFamily="2" charset="0"/>
              </a:rPr>
              <a:t>Lie on a bed of snails.</a:t>
            </a:r>
          </a:p>
          <a:p>
            <a:endParaRPr lang="en-GB" dirty="0" smtClean="0">
              <a:latin typeface="SassoonPrimaryInfant" panose="00000400000000000000" pitchFamily="2" charset="0"/>
            </a:endParaRPr>
          </a:p>
          <a:p>
            <a:r>
              <a:rPr lang="en-GB" dirty="0" smtClean="0">
                <a:latin typeface="SassoonPrimaryInfant" panose="00000400000000000000" pitchFamily="2" charset="0"/>
              </a:rPr>
              <a:t>Creep up to a shark and say boo.</a:t>
            </a:r>
            <a:endParaRPr lang="en-GB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7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P</a:t>
            </a:r>
            <a:r>
              <a:rPr lang="en-GB" dirty="0" smtClean="0">
                <a:latin typeface="SassoonPrimaryInfant" panose="00000400000000000000" pitchFamily="2" charset="0"/>
              </a:rPr>
              <a:t>lay ‘Simon Says’</a:t>
            </a:r>
            <a:br>
              <a:rPr lang="en-GB" dirty="0" smtClean="0">
                <a:latin typeface="SassoonPrimaryInfant" panose="00000400000000000000" pitchFamily="2" charset="0"/>
              </a:rPr>
            </a:br>
            <a:r>
              <a:rPr lang="en-GB" sz="2800" dirty="0">
                <a:latin typeface="SassoonPrimaryInfant" panose="00000400000000000000" pitchFamily="2" charset="0"/>
              </a:rPr>
              <a:t>R</a:t>
            </a:r>
            <a:r>
              <a:rPr lang="en-GB" sz="2800" dirty="0" smtClean="0">
                <a:latin typeface="SassoonPrimaryInfant" panose="00000400000000000000" pitchFamily="2" charset="0"/>
              </a:rPr>
              <a:t>ead the word and do the action</a:t>
            </a:r>
            <a:endParaRPr lang="en-GB" sz="2800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SassoonPrimaryInfant" panose="00000400000000000000" pitchFamily="2" charset="0"/>
              </a:rPr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jog              star jumps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j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ump             skip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m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arch           frog hops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c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lap              sit down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b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ow              stand up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eap              lie down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t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wist             sway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t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urn              reach up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assoonPrimaryInfant" panose="00000400000000000000" pitchFamily="2" charset="0"/>
              </a:rPr>
              <a:t>hop               stop</a:t>
            </a:r>
          </a:p>
          <a:p>
            <a:endParaRPr lang="en-GB" dirty="0" smtClean="0">
              <a:latin typeface="SassoonPrimaryInfant" panose="00000400000000000000" pitchFamily="2" charset="0"/>
            </a:endParaRPr>
          </a:p>
          <a:p>
            <a:endParaRPr lang="en-GB" dirty="0">
              <a:latin typeface="Sassoon Primary 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03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285</Words>
  <Application>Microsoft Macintosh PowerPoint</Application>
  <PresentationFormat>Custom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Mrs Pugsley’s phonics group</vt:lpstr>
      <vt:lpstr>PowerPoint Presentation</vt:lpstr>
      <vt:lpstr> Here are some ‘ai’ and ‘ay’ graphemes to read, can you think of any more? Can you write them and add the sound buttons?</vt:lpstr>
      <vt:lpstr>       yes/no questions </vt:lpstr>
      <vt:lpstr> ‘ee’ and ‘ea’</vt:lpstr>
      <vt:lpstr>Can you draw the pictures to match the sentences?</vt:lpstr>
      <vt:lpstr>‘igh’ and ‘ie’  </vt:lpstr>
      <vt:lpstr>   Would you?....</vt:lpstr>
      <vt:lpstr>Play ‘Simon Says’ Read the word and do the action</vt:lpstr>
    </vt:vector>
  </TitlesOfParts>
  <Company>Warwickshire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 Pugsley’s phonics group</dc:title>
  <dc:creator>D Pugsley TIS</dc:creator>
  <cp:lastModifiedBy>Jo Green</cp:lastModifiedBy>
  <cp:revision>19</cp:revision>
  <dcterms:created xsi:type="dcterms:W3CDTF">2020-04-23T16:15:45Z</dcterms:created>
  <dcterms:modified xsi:type="dcterms:W3CDTF">2020-04-26T13:52:01Z</dcterms:modified>
</cp:coreProperties>
</file>