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B9FF80-1793-31BE-BEBB-151A193F0BC2}" v="1" dt="2025-08-22T15:47:35.5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4312" y="88"/>
      </p:cViewPr>
      <p:guideLst>
        <p:guide orient="horz" pos="312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 Green TIS" userId="S::green.j1@welearn365.com::7e43872b-d8e0-44b6-98b0-67fb4d5aee88" providerId="AD" clId="Web-{2EB9FF80-1793-31BE-BEBB-151A193F0BC2}"/>
    <pc:docChg chg="modSld">
      <pc:chgData name="J Green TIS" userId="S::green.j1@welearn365.com::7e43872b-d8e0-44b6-98b0-67fb4d5aee88" providerId="AD" clId="Web-{2EB9FF80-1793-31BE-BEBB-151A193F0BC2}" dt="2025-08-22T15:47:35.515" v="0" actId="1076"/>
      <pc:docMkLst>
        <pc:docMk/>
      </pc:docMkLst>
      <pc:sldChg chg="modSp">
        <pc:chgData name="J Green TIS" userId="S::green.j1@welearn365.com::7e43872b-d8e0-44b6-98b0-67fb4d5aee88" providerId="AD" clId="Web-{2EB9FF80-1793-31BE-BEBB-151A193F0BC2}" dt="2025-08-22T15:47:35.515" v="0" actId="1076"/>
        <pc:sldMkLst>
          <pc:docMk/>
          <pc:sldMk cId="4284465045" sldId="256"/>
        </pc:sldMkLst>
        <pc:picChg chg="mod">
          <ac:chgData name="J Green TIS" userId="S::green.j1@welearn365.com::7e43872b-d8e0-44b6-98b0-67fb4d5aee88" providerId="AD" clId="Web-{2EB9FF80-1793-31BE-BEBB-151A193F0BC2}" dt="2025-08-22T15:47:35.515" v="0" actId="1076"/>
          <ac:picMkLst>
            <pc:docMk/>
            <pc:sldMk cId="4284465045" sldId="256"/>
            <ac:picMk id="6" creationId="{00000000-0000-0000-0000-000000000000}"/>
          </ac:picMkLst>
        </pc:picChg>
      </pc:sldChg>
    </pc:docChg>
  </pc:docChgLst>
  <pc:docChgLst>
    <pc:chgData name="J Green TIS" userId="S::green.j1@welearn365.com::7e43872b-d8e0-44b6-98b0-67fb4d5aee88" providerId="AD" clId="Web-{362F5A11-CC91-A0A0-9B2C-B3B378C5F301}"/>
    <pc:docChg chg="modSld">
      <pc:chgData name="J Green TIS" userId="S::green.j1@welearn365.com::7e43872b-d8e0-44b6-98b0-67fb4d5aee88" providerId="AD" clId="Web-{362F5A11-CC91-A0A0-9B2C-B3B378C5F301}" dt="2025-07-18T11:57:29.108" v="158" actId="1076"/>
      <pc:docMkLst>
        <pc:docMk/>
      </pc:docMkLst>
      <pc:sldChg chg="addSp modSp">
        <pc:chgData name="J Green TIS" userId="S::green.j1@welearn365.com::7e43872b-d8e0-44b6-98b0-67fb4d5aee88" providerId="AD" clId="Web-{362F5A11-CC91-A0A0-9B2C-B3B378C5F301}" dt="2025-07-18T11:57:29.108" v="158" actId="1076"/>
        <pc:sldMkLst>
          <pc:docMk/>
          <pc:sldMk cId="4284465045"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GB"/>
              <a:t>Click to edit Master title style</a:t>
            </a:r>
            <a:endParaRPr lang="en-US"/>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1EEFC45A-239E-1646-8B25-DA8C309D5E92}" type="datetimeFigureOut">
              <a:rPr lang="en-US" smtClean="0"/>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327611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EEFC45A-239E-1646-8B25-DA8C309D5E92}" type="datetimeFigureOut">
              <a:rPr lang="en-US" smtClean="0"/>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3677612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EEFC45A-239E-1646-8B25-DA8C309D5E92}" type="datetimeFigureOut">
              <a:rPr lang="en-US" smtClean="0"/>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3987442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EEFC45A-239E-1646-8B25-DA8C309D5E92}" type="datetimeFigureOut">
              <a:rPr lang="en-US" smtClean="0"/>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268897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EEFC45A-239E-1646-8B25-DA8C309D5E92}" type="datetimeFigureOut">
              <a:rPr lang="en-US" smtClean="0"/>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3294285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1EEFC45A-239E-1646-8B25-DA8C309D5E92}" type="datetimeFigureOut">
              <a:rPr lang="en-US" smtClean="0"/>
              <a:t>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3666000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1EEFC45A-239E-1646-8B25-DA8C309D5E92}" type="datetimeFigureOut">
              <a:rPr lang="en-US" smtClean="0"/>
              <a:t>8/22/2025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383861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EEFC45A-239E-1646-8B25-DA8C309D5E92}" type="datetimeFigureOut">
              <a:rPr lang="en-US" smtClean="0"/>
              <a:t>8/22/2025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3067309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FC45A-239E-1646-8B25-DA8C309D5E92}" type="datetimeFigureOut">
              <a:rPr lang="en-US" smtClean="0"/>
              <a:t>8/22/2025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1289098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EEFC45A-239E-1646-8B25-DA8C309D5E92}" type="datetimeFigureOut">
              <a:rPr lang="en-US" smtClean="0"/>
              <a:t>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2813518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EEFC45A-239E-1646-8B25-DA8C309D5E92}" type="datetimeFigureOut">
              <a:rPr lang="en-US" smtClean="0"/>
              <a:t>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40093-C069-5042-A252-E5F5D5AA3635}" type="slidenum">
              <a:rPr lang="en-US" smtClean="0"/>
              <a:t>‹#›</a:t>
            </a:fld>
            <a:endParaRPr lang="en-US"/>
          </a:p>
        </p:txBody>
      </p:sp>
    </p:spTree>
    <p:extLst>
      <p:ext uri="{BB962C8B-B14F-4D97-AF65-F5344CB8AC3E}">
        <p14:creationId xmlns:p14="http://schemas.microsoft.com/office/powerpoint/2010/main" val="790799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1EEFC45A-239E-1646-8B25-DA8C309D5E92}" type="datetimeFigureOut">
              <a:rPr lang="en-US" smtClean="0"/>
              <a:t>8/22/2025</a:t>
            </a:fld>
            <a:endParaRPr lang="en-US"/>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15B40093-C069-5042-A252-E5F5D5AA3635}" type="slidenum">
              <a:rPr lang="en-US" smtClean="0"/>
              <a:t>‹#›</a:t>
            </a:fld>
            <a:endParaRPr lang="en-US"/>
          </a:p>
        </p:txBody>
      </p:sp>
    </p:spTree>
    <p:extLst>
      <p:ext uri="{BB962C8B-B14F-4D97-AF65-F5344CB8AC3E}">
        <p14:creationId xmlns:p14="http://schemas.microsoft.com/office/powerpoint/2010/main" val="1815213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topmarks.co.uk/maths-games/hit-the-button" TargetMode="External"/><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elford 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8305" y="0"/>
            <a:ext cx="1501841" cy="1524146"/>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78448239"/>
              </p:ext>
            </p:extLst>
          </p:nvPr>
        </p:nvGraphicFramePr>
        <p:xfrm>
          <a:off x="245206" y="3238992"/>
          <a:ext cx="6448827" cy="6156960"/>
        </p:xfrm>
        <a:graphic>
          <a:graphicData uri="http://schemas.openxmlformats.org/drawingml/2006/table">
            <a:tbl>
              <a:tblPr firstRow="1" bandRow="1">
                <a:tableStyleId>{5940675A-B579-460E-94D1-54222C63F5DA}</a:tableStyleId>
              </a:tblPr>
              <a:tblGrid>
                <a:gridCol w="2149609">
                  <a:extLst>
                    <a:ext uri="{9D8B030D-6E8A-4147-A177-3AD203B41FA5}">
                      <a16:colId xmlns:a16="http://schemas.microsoft.com/office/drawing/2014/main" val="20000"/>
                    </a:ext>
                  </a:extLst>
                </a:gridCol>
                <a:gridCol w="2149609">
                  <a:extLst>
                    <a:ext uri="{9D8B030D-6E8A-4147-A177-3AD203B41FA5}">
                      <a16:colId xmlns:a16="http://schemas.microsoft.com/office/drawing/2014/main" val="20001"/>
                    </a:ext>
                  </a:extLst>
                </a:gridCol>
                <a:gridCol w="2149609">
                  <a:extLst>
                    <a:ext uri="{9D8B030D-6E8A-4147-A177-3AD203B41FA5}">
                      <a16:colId xmlns:a16="http://schemas.microsoft.com/office/drawing/2014/main" val="20002"/>
                    </a:ext>
                  </a:extLst>
                </a:gridCol>
              </a:tblGrid>
              <a:tr h="242692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latin typeface="Tahoma"/>
                          <a:ea typeface="Tahoma"/>
                          <a:cs typeface="Tahoma"/>
                        </a:rPr>
                        <a:t>Use</a:t>
                      </a:r>
                      <a:r>
                        <a:rPr lang="en-US" sz="1400" baseline="0" dirty="0">
                          <a:latin typeface="Tahoma"/>
                          <a:ea typeface="Tahoma"/>
                          <a:cs typeface="Tahoma"/>
                        </a:rPr>
                        <a:t> a computer or tablet to find out facts about the author Julia Donaldson. Write your facts down and take a photo so that we can share them in class.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a:latin typeface="Tahoma" panose="020B0604030504040204" pitchFamily="34" charset="0"/>
                        <a:ea typeface="Tahoma" panose="020B0604030504040204" pitchFamily="34" charset="0"/>
                        <a:cs typeface="Tahoma" panose="020B060403050404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a:latin typeface="Tahoma" panose="020B0604030504040204" pitchFamily="34" charset="0"/>
                        <a:ea typeface="Tahoma" panose="020B0604030504040204" pitchFamily="34" charset="0"/>
                        <a:cs typeface="Tahoma" panose="020B060403050404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a:latin typeface="Tahoma" panose="020B0604030504040204" pitchFamily="34" charset="0"/>
                        <a:ea typeface="Tahoma" panose="020B0604030504040204" pitchFamily="34" charset="0"/>
                        <a:cs typeface="Tahoma" panose="020B060403050404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a:latin typeface="Tahoma" panose="020B0604030504040204" pitchFamily="34" charset="0"/>
                        <a:ea typeface="Tahoma" panose="020B0604030504040204" pitchFamily="34" charset="0"/>
                        <a:cs typeface="Tahoma" panose="020B0604030504040204" pitchFamily="34" charset="0"/>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r>
                        <a:rPr lang="en-US" sz="1300" dirty="0">
                          <a:latin typeface="Tahoma"/>
                          <a:ea typeface="Tahoma"/>
                          <a:cs typeface="Tahoma"/>
                        </a:rPr>
                        <a:t>Create a picture of The Gruffalo using whatever art materials you have at home. For example, this could be naturally found resources such as leaves, twigs and stones, or paint, crayons, felt tip pens or collage materials. You could also make a model of The Gruffalo from playdough or junk.</a:t>
                      </a:r>
                    </a:p>
                  </a:txBody>
                  <a:tcP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latin typeface="Tahoma"/>
                          <a:ea typeface="Tahoma"/>
                          <a:cs typeface="Tahoma"/>
                        </a:rPr>
                        <a:t>Share your </a:t>
                      </a:r>
                      <a:r>
                        <a:rPr lang="en-US" sz="1400" err="1">
                          <a:latin typeface="Tahoma"/>
                          <a:ea typeface="Tahoma"/>
                          <a:cs typeface="Tahoma"/>
                        </a:rPr>
                        <a:t>favourite</a:t>
                      </a:r>
                      <a:r>
                        <a:rPr lang="en-US" sz="1400" dirty="0">
                          <a:latin typeface="Tahoma"/>
                          <a:ea typeface="Tahoma"/>
                          <a:cs typeface="Tahoma"/>
                        </a:rPr>
                        <a:t> Julia</a:t>
                      </a:r>
                      <a:r>
                        <a:rPr lang="en-US" sz="1400" baseline="0" dirty="0">
                          <a:latin typeface="Tahoma"/>
                          <a:ea typeface="Tahoma"/>
                          <a:cs typeface="Tahoma"/>
                        </a:rPr>
                        <a:t> Donaldson book with your family. Why is it your </a:t>
                      </a:r>
                      <a:r>
                        <a:rPr lang="en-US" sz="1400" baseline="0" err="1">
                          <a:latin typeface="Tahoma"/>
                          <a:ea typeface="Tahoma"/>
                          <a:cs typeface="Tahoma"/>
                        </a:rPr>
                        <a:t>favourite</a:t>
                      </a:r>
                      <a:r>
                        <a:rPr lang="en-US" sz="1400" baseline="0" dirty="0">
                          <a:latin typeface="Tahoma"/>
                          <a:ea typeface="Tahoma"/>
                          <a:cs typeface="Tahoma"/>
                        </a:rPr>
                        <a:t>? Draw a picture of your </a:t>
                      </a:r>
                      <a:r>
                        <a:rPr lang="en-US" sz="1400" baseline="0" err="1">
                          <a:latin typeface="Tahoma"/>
                          <a:ea typeface="Tahoma"/>
                          <a:cs typeface="Tahoma"/>
                        </a:rPr>
                        <a:t>favourite</a:t>
                      </a:r>
                      <a:r>
                        <a:rPr lang="en-US" sz="1400" baseline="0" dirty="0">
                          <a:latin typeface="Tahoma"/>
                          <a:ea typeface="Tahoma"/>
                          <a:cs typeface="Tahoma"/>
                        </a:rPr>
                        <a:t> character and label it if you can.</a:t>
                      </a:r>
                      <a:endParaRPr lang="en-US" sz="1400" dirty="0">
                        <a:latin typeface="Tahoma"/>
                        <a:ea typeface="Tahoma"/>
                        <a:cs typeface="Tahoma"/>
                      </a:endParaRPr>
                    </a:p>
                    <a:p>
                      <a:endParaRPr lang="en-US">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10000"/>
                  </a:ext>
                </a:extLst>
              </a:tr>
              <a:tr h="3397697">
                <a:tc>
                  <a:txBody>
                    <a:bodyPr/>
                    <a:lstStyle/>
                    <a:p>
                      <a:r>
                        <a:rPr lang="en-US" sz="1400" err="1">
                          <a:latin typeface="Tahoma"/>
                          <a:ea typeface="Tahoma"/>
                          <a:cs typeface="Tahoma"/>
                        </a:rPr>
                        <a:t>Pratise</a:t>
                      </a:r>
                      <a:r>
                        <a:rPr lang="en-US" sz="1400" dirty="0">
                          <a:latin typeface="Tahoma"/>
                          <a:ea typeface="Tahoma"/>
                          <a:cs typeface="Tahoma"/>
                        </a:rPr>
                        <a:t> quick recall of our number bond to 10 using this online game </a:t>
                      </a:r>
                      <a:r>
                        <a:rPr lang="en-US" sz="1400">
                          <a:latin typeface="Tahoma"/>
                          <a:ea typeface="Tahoma"/>
                          <a:cs typeface="Tahoma"/>
                        </a:rPr>
                        <a:t>with an adult</a:t>
                      </a:r>
                      <a:endParaRPr lang="en-US" sz="1400" dirty="0">
                        <a:latin typeface="Tahoma"/>
                        <a:ea typeface="Tahoma"/>
                        <a:cs typeface="Tahoma"/>
                      </a:endParaRPr>
                    </a:p>
                    <a:p>
                      <a:pPr lvl="0">
                        <a:buNone/>
                      </a:pPr>
                      <a:r>
                        <a:rPr lang="en-US" sz="1400" b="0" i="0" u="none" strike="noStrike" noProof="0" dirty="0">
                          <a:hlinkClick r:id="rId3"/>
                        </a:rPr>
                        <a:t>https://www.topmarks.co.uk/maths-games/hit-the-button</a:t>
                      </a:r>
                    </a:p>
                    <a:p>
                      <a:pPr lvl="0">
                        <a:buNone/>
                      </a:pPr>
                      <a:endParaRPr lang="en-US" sz="1400" b="0" i="0" u="none" strike="noStrike" noProof="0" dirty="0"/>
                    </a:p>
                    <a:p>
                      <a:pPr lvl="0">
                        <a:buNone/>
                      </a:pPr>
                      <a:endParaRPr lang="en-US" sz="1400" b="0" i="0" u="none" strike="noStrike" noProof="0" dirty="0"/>
                    </a:p>
                  </a:txBody>
                  <a:tcPr>
                    <a:noFill/>
                  </a:tcPr>
                </a:tc>
                <a:tc>
                  <a:txBody>
                    <a:bodyPr/>
                    <a:lstStyle/>
                    <a:p>
                      <a:pPr algn="l"/>
                      <a:r>
                        <a:rPr lang="en-US" sz="1400" dirty="0">
                          <a:latin typeface="Tahoma"/>
                          <a:ea typeface="Tahoma"/>
                          <a:cs typeface="Tahoma"/>
                        </a:rPr>
                        <a:t>Go</a:t>
                      </a:r>
                      <a:r>
                        <a:rPr lang="en-US" sz="1400" baseline="0" dirty="0">
                          <a:latin typeface="Tahoma"/>
                          <a:ea typeface="Tahoma"/>
                          <a:cs typeface="Tahoma"/>
                        </a:rPr>
                        <a:t> on a walk in your garden, nearby park or local area and collect different types of leaves. Compare and talk about the different leaves that you find with a grownup. Do you know the names of the trees that the leaves come from? Can you find out the names of the trees that you don’t know?</a:t>
                      </a:r>
                      <a:endParaRPr lang="en-US" sz="1400" dirty="0">
                        <a:latin typeface="Tahoma"/>
                        <a:ea typeface="Tahoma"/>
                        <a:cs typeface="Tahoma"/>
                      </a:endParaRPr>
                    </a:p>
                  </a:txBody>
                  <a:tcPr>
                    <a:noFill/>
                  </a:tcPr>
                </a:tc>
                <a:tc>
                  <a:txBody>
                    <a:bodyPr/>
                    <a:lstStyle/>
                    <a:p>
                      <a:r>
                        <a:rPr lang="en-US" sz="1400" dirty="0">
                          <a:latin typeface="Tahoma"/>
                          <a:ea typeface="Tahoma"/>
                          <a:cs typeface="Tahoma"/>
                        </a:rPr>
                        <a:t>Make a set of number cards 0-10. Then try the following activities:</a:t>
                      </a:r>
                    </a:p>
                    <a:p>
                      <a:pPr marL="285750" lvl="0" indent="-285750">
                        <a:buFont typeface="Arial"/>
                        <a:buChar char="•"/>
                      </a:pPr>
                      <a:r>
                        <a:rPr lang="en-US" sz="1400" dirty="0">
                          <a:latin typeface="Tahoma"/>
                          <a:ea typeface="Tahoma"/>
                          <a:cs typeface="Tahoma"/>
                        </a:rPr>
                        <a:t>Order the cards from smallest to largest and largest to smallest.</a:t>
                      </a:r>
                    </a:p>
                    <a:p>
                      <a:pPr marL="285750" lvl="0" indent="-285750">
                        <a:buFont typeface="Arial"/>
                        <a:buChar char="•"/>
                      </a:pPr>
                      <a:r>
                        <a:rPr lang="en-US" sz="1400" dirty="0">
                          <a:latin typeface="Tahoma"/>
                          <a:ea typeface="Tahoma"/>
                          <a:cs typeface="Tahoma"/>
                        </a:rPr>
                        <a:t>Find 1 more/less than a number.</a:t>
                      </a:r>
                    </a:p>
                    <a:p>
                      <a:pPr marL="285750" lvl="0" indent="-285750">
                        <a:buFont typeface="Arial"/>
                        <a:buChar char="•"/>
                      </a:pPr>
                      <a:r>
                        <a:rPr lang="en-US" sz="1400" dirty="0">
                          <a:latin typeface="Tahoma"/>
                          <a:ea typeface="Tahoma"/>
                          <a:cs typeface="Tahoma"/>
                        </a:rPr>
                        <a:t>Count on and backwards from any number.</a:t>
                      </a:r>
                    </a:p>
                    <a:p>
                      <a:pPr marL="285750" lvl="0" indent="-285750">
                        <a:buFont typeface="Arial"/>
                        <a:buChar char="•"/>
                      </a:pPr>
                      <a:r>
                        <a:rPr lang="en-US" sz="1400" dirty="0">
                          <a:latin typeface="Tahoma"/>
                          <a:ea typeface="Tahoma"/>
                          <a:cs typeface="Tahoma"/>
                        </a:rPr>
                        <a:t>Take a handful of objects and practise counting them accurately.</a:t>
                      </a:r>
                    </a:p>
                  </a:txBody>
                  <a:tcPr>
                    <a:noFill/>
                  </a:tcPr>
                </a:tc>
                <a:extLst>
                  <a:ext uri="{0D108BD9-81ED-4DB2-BD59-A6C34878D82A}">
                    <a16:rowId xmlns:a16="http://schemas.microsoft.com/office/drawing/2014/main" val="10001"/>
                  </a:ext>
                </a:extLst>
              </a:tr>
            </a:tbl>
          </a:graphicData>
        </a:graphic>
      </p:graphicFrame>
      <p:sp>
        <p:nvSpPr>
          <p:cNvPr id="3" name="TextBox 2"/>
          <p:cNvSpPr txBox="1"/>
          <p:nvPr/>
        </p:nvSpPr>
        <p:spPr>
          <a:xfrm>
            <a:off x="245206" y="558161"/>
            <a:ext cx="4813099" cy="2677656"/>
          </a:xfrm>
          <a:prstGeom prst="rect">
            <a:avLst/>
          </a:prstGeom>
          <a:noFill/>
        </p:spPr>
        <p:txBody>
          <a:bodyPr wrap="square" rtlCol="0">
            <a:spAutoFit/>
          </a:bodyPr>
          <a:lstStyle/>
          <a:p>
            <a:r>
              <a:rPr lang="en-US" sz="1400" b="1" u="sng" dirty="0">
                <a:latin typeface="Tahoma" panose="020B0604030504040204" pitchFamily="34" charset="0"/>
                <a:ea typeface="Tahoma" panose="020B0604030504040204" pitchFamily="34" charset="0"/>
                <a:cs typeface="Tahoma" panose="020B0604030504040204" pitchFamily="34" charset="0"/>
              </a:rPr>
              <a:t>Autumn 1 – The Wonderful World of Julia Donaldson</a:t>
            </a:r>
          </a:p>
          <a:p>
            <a:endParaRPr lang="en-US" sz="1400" b="1" u="sng" dirty="0">
              <a:latin typeface="Tahoma" panose="020B0604030504040204" pitchFamily="34" charset="0"/>
              <a:ea typeface="Tahoma" panose="020B0604030504040204" pitchFamily="34" charset="0"/>
              <a:cs typeface="Tahoma" panose="020B0604030504040204" pitchFamily="34" charset="0"/>
            </a:endParaRPr>
          </a:p>
          <a:p>
            <a:r>
              <a:rPr lang="en-US" sz="1400" b="1" u="sng" dirty="0">
                <a:latin typeface="Tahoma" panose="020B0604030504040204" pitchFamily="34" charset="0"/>
                <a:ea typeface="Tahoma" panose="020B0604030504040204" pitchFamily="34" charset="0"/>
                <a:cs typeface="Tahoma" panose="020B0604030504040204" pitchFamily="34" charset="0"/>
              </a:rPr>
              <a:t>Year 1 Optional home learning</a:t>
            </a:r>
          </a:p>
          <a:p>
            <a:endParaRPr lang="en-US" sz="1400" dirty="0">
              <a:latin typeface="Tahoma" panose="020B0604030504040204" pitchFamily="34" charset="0"/>
              <a:ea typeface="Tahoma" panose="020B0604030504040204" pitchFamily="34" charset="0"/>
              <a:cs typeface="Tahoma" panose="020B0604030504040204" pitchFamily="34" charset="0"/>
            </a:endParaRPr>
          </a:p>
          <a:p>
            <a:r>
              <a:rPr lang="en-US" sz="1400" dirty="0">
                <a:latin typeface="Tahoma" panose="020B0604030504040204" pitchFamily="34" charset="0"/>
                <a:ea typeface="Tahoma" panose="020B0604030504040204" pitchFamily="34" charset="0"/>
                <a:cs typeface="Tahoma" panose="020B0604030504040204" pitchFamily="34" charset="0"/>
              </a:rPr>
              <a:t>This is a takeaway menu of home learning for you and your child to choose from should you wish to complete any learning activities together at home. </a:t>
            </a:r>
            <a:r>
              <a:rPr lang="en-US" sz="1400">
                <a:latin typeface="Tahoma" panose="020B0604030504040204" pitchFamily="34" charset="0"/>
                <a:ea typeface="Tahoma" panose="020B0604030504040204" pitchFamily="34" charset="0"/>
                <a:cs typeface="Tahoma" panose="020B0604030504040204" pitchFamily="34" charset="0"/>
              </a:rPr>
              <a:t>Please share anything that you do complete with us via your child’s Tapestry account.</a:t>
            </a:r>
          </a:p>
          <a:p>
            <a:endParaRPr lang="en-US" sz="1400" dirty="0">
              <a:latin typeface="Tahoma" panose="020B0604030504040204" pitchFamily="34" charset="0"/>
              <a:ea typeface="Tahoma" panose="020B0604030504040204" pitchFamily="34" charset="0"/>
              <a:cs typeface="Tahoma" panose="020B0604030504040204" pitchFamily="34" charset="0"/>
            </a:endParaRPr>
          </a:p>
          <a:p>
            <a:r>
              <a:rPr lang="en-US" sz="1400" dirty="0">
                <a:latin typeface="Tahoma" panose="020B0604030504040204" pitchFamily="34" charset="0"/>
                <a:ea typeface="Tahoma" panose="020B0604030504040204" pitchFamily="34" charset="0"/>
                <a:cs typeface="Tahoma" panose="020B0604030504040204" pitchFamily="34" charset="0"/>
              </a:rPr>
              <a:t>We look forward to seeing what you have been up to.</a:t>
            </a:r>
          </a:p>
        </p:txBody>
      </p:sp>
      <p:pic>
        <p:nvPicPr>
          <p:cNvPr id="6" name="Picture 5" descr="julia-donaldson-16x9.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6305" y="2082000"/>
            <a:ext cx="1394178" cy="784225"/>
          </a:xfrm>
          <a:prstGeom prst="rect">
            <a:avLst/>
          </a:prstGeom>
        </p:spPr>
      </p:pic>
      <p:sp>
        <p:nvSpPr>
          <p:cNvPr id="7" name="TextBox 6"/>
          <p:cNvSpPr txBox="1"/>
          <p:nvPr/>
        </p:nvSpPr>
        <p:spPr>
          <a:xfrm>
            <a:off x="211339" y="9289847"/>
            <a:ext cx="6247380" cy="553998"/>
          </a:xfrm>
          <a:prstGeom prst="rect">
            <a:avLst/>
          </a:prstGeom>
          <a:noFill/>
        </p:spPr>
        <p:txBody>
          <a:bodyPr wrap="square" rtlCol="0" anchor="t">
            <a:spAutoFit/>
          </a:bodyPr>
          <a:lstStyle/>
          <a:p>
            <a:r>
              <a:rPr lang="en-US" sz="1400" dirty="0">
                <a:latin typeface="Tahoma" panose="020B0604030504040204" pitchFamily="34" charset="0"/>
                <a:ea typeface="Tahoma" panose="020B0604030504040204" pitchFamily="34" charset="0"/>
                <a:cs typeface="Tahoma" panose="020B0604030504040204" pitchFamily="34" charset="0"/>
              </a:rPr>
              <a:t>Please read as often as possible with your child and learn your common exception words for Year One which are available in a list on Tapestry.</a:t>
            </a:r>
            <a:r>
              <a:rPr lang="en-US" sz="1600" dirty="0">
                <a:latin typeface="Tahoma" panose="020B0604030504040204" pitchFamily="34" charset="0"/>
                <a:ea typeface="Tahoma" panose="020B0604030504040204" pitchFamily="34" charset="0"/>
                <a:cs typeface="Tahoma" panose="020B0604030504040204" pitchFamily="34" charset="0"/>
              </a:rPr>
              <a:t> </a:t>
            </a:r>
          </a:p>
        </p:txBody>
      </p:sp>
      <p:pic>
        <p:nvPicPr>
          <p:cNvPr id="8" name="Picture 7" descr="images.jpeg"/>
          <p:cNvPicPr>
            <a:picLocks noChangeAspect="1"/>
          </p:cNvPicPr>
          <p:nvPr/>
        </p:nvPicPr>
        <p:blipFill rotWithShape="1">
          <a:blip r:embed="rId5">
            <a:extLst>
              <a:ext uri="{28A0092B-C50C-407E-A947-70E740481C1C}">
                <a14:useLocalDpi xmlns:a14="http://schemas.microsoft.com/office/drawing/2010/main" val="0"/>
              </a:ext>
            </a:extLst>
          </a:blip>
          <a:srcRect t="12644" b="18390"/>
          <a:stretch/>
        </p:blipFill>
        <p:spPr>
          <a:xfrm>
            <a:off x="569916" y="4833064"/>
            <a:ext cx="1159933" cy="799956"/>
          </a:xfrm>
          <a:prstGeom prst="rect">
            <a:avLst/>
          </a:prstGeom>
        </p:spPr>
      </p:pic>
      <p:pic>
        <p:nvPicPr>
          <p:cNvPr id="10" name="Picture 9" descr="images (2).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70203" y="4868350"/>
            <a:ext cx="838200" cy="838200"/>
          </a:xfrm>
          <a:prstGeom prst="rect">
            <a:avLst/>
          </a:prstGeom>
        </p:spPr>
      </p:pic>
      <p:pic>
        <p:nvPicPr>
          <p:cNvPr id="11" name="Picture 10" descr="download.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44377" y="4919150"/>
            <a:ext cx="805851" cy="723900"/>
          </a:xfrm>
          <a:prstGeom prst="rect">
            <a:avLst/>
          </a:prstGeom>
        </p:spPr>
      </p:pic>
      <p:pic>
        <p:nvPicPr>
          <p:cNvPr id="4" name="Picture 3" descr="A screenshot of a game&#10;&#10;AI-generated content may be incorrect.">
            <a:extLst>
              <a:ext uri="{FF2B5EF4-FFF2-40B4-BE49-F238E27FC236}">
                <a16:creationId xmlns:a16="http://schemas.microsoft.com/office/drawing/2014/main" id="{47E6DE5E-F986-F722-FC33-C13D68F04C86}"/>
              </a:ext>
            </a:extLst>
          </p:cNvPr>
          <p:cNvPicPr>
            <a:picLocks noChangeAspect="1"/>
          </p:cNvPicPr>
          <p:nvPr/>
        </p:nvPicPr>
        <p:blipFill>
          <a:blip r:embed="rId8"/>
          <a:stretch>
            <a:fillRect/>
          </a:stretch>
        </p:blipFill>
        <p:spPr>
          <a:xfrm>
            <a:off x="264000" y="7529650"/>
            <a:ext cx="2112000" cy="1188699"/>
          </a:xfrm>
          <a:prstGeom prst="rect">
            <a:avLst/>
          </a:prstGeom>
        </p:spPr>
      </p:pic>
    </p:spTree>
    <p:extLst>
      <p:ext uri="{BB962C8B-B14F-4D97-AF65-F5344CB8AC3E}">
        <p14:creationId xmlns:p14="http://schemas.microsoft.com/office/powerpoint/2010/main" val="4284465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TotalTime>
  <Words>342</Words>
  <Application>Microsoft Office PowerPoint</Application>
  <PresentationFormat>A4 Paper (210x297 mm)</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Tallis</dc:creator>
  <cp:lastModifiedBy>J Green TIS</cp:lastModifiedBy>
  <cp:revision>84</cp:revision>
  <cp:lastPrinted>2016-11-08T14:39:59Z</cp:lastPrinted>
  <dcterms:created xsi:type="dcterms:W3CDTF">2016-11-06T20:02:41Z</dcterms:created>
  <dcterms:modified xsi:type="dcterms:W3CDTF">2025-08-22T15:47:35Z</dcterms:modified>
</cp:coreProperties>
</file>